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1" r:id="rId3"/>
    <p:sldId id="273" r:id="rId4"/>
    <p:sldId id="272" r:id="rId5"/>
    <p:sldId id="274" r:id="rId6"/>
    <p:sldId id="275" r:id="rId7"/>
    <p:sldId id="276" r:id="rId8"/>
    <p:sldId id="277" r:id="rId9"/>
    <p:sldId id="280" r:id="rId10"/>
    <p:sldId id="278" r:id="rId11"/>
    <p:sldId id="281" r:id="rId12"/>
    <p:sldId id="283" r:id="rId13"/>
    <p:sldId id="284" r:id="rId14"/>
    <p:sldId id="285" r:id="rId15"/>
    <p:sldId id="286" r:id="rId16"/>
    <p:sldId id="290" r:id="rId17"/>
    <p:sldId id="289" r:id="rId18"/>
    <p:sldId id="292" r:id="rId19"/>
    <p:sldId id="287" r:id="rId20"/>
    <p:sldId id="291" r:id="rId21"/>
    <p:sldId id="279" r:id="rId22"/>
    <p:sldId id="293" r:id="rId23"/>
    <p:sldId id="294" r:id="rId24"/>
    <p:sldId id="270" r:id="rId25"/>
  </p:sldIdLst>
  <p:sldSz cx="12192000" cy="6858000"/>
  <p:notesSz cx="6858000" cy="9144000"/>
  <p:embeddedFontLs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Mitr" panose="00000500000000000000" pitchFamily="2" charset="-34"/>
      <p:regular r:id="rId30"/>
      <p:bold r:id="rId31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83" d="100"/>
          <a:sy n="83" d="100"/>
        </p:scale>
        <p:origin x="11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C57BD-FDF3-B4F6-385F-EFF10A044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F3AB72-689A-FCFF-AD68-A4AADE4AD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F3E14-1681-8C65-EB81-315855E75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9886F-1679-E56F-E019-7479D4AFB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765A0-A33C-55D2-A9EA-FE955786B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41790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2484-4F42-0DD6-5009-492B13F0F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BE6C85-313B-C399-EA44-5BC76499C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3087D-E101-A435-0303-B055E937E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3AF99-053C-5D54-C1AF-B831B942C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703E5-2059-BD82-D71D-FD15F88C8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25125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EEB9F4-411D-2ACC-2FF0-E1D2E1B765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2CFEEB-0E60-A22F-418F-BDF11A6396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C10C4-A333-2292-61F9-3D6FE802B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759F4-9971-B1D8-9A9B-496F53207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D9906-B84C-E835-50BC-B1D98C843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11203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ED9A2-06CA-7EBB-5CCF-E0F51E91F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E0E5F-FF31-1F91-B49A-C5F1EE338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311B5-84A9-2A50-8145-68EA6F266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478ED-AFF5-56B1-39B1-D5C9A671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67E3C-E0CA-A0CA-9110-BADD3A96F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43807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3E76-BA55-5FFF-76AF-F24D96CC3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4EE6F-F3F7-241E-E96F-64FE17C75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4E584-7FC1-7664-F052-5AF297F74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B4195-4D05-ECF2-B355-8206EE7B0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0956C-65A2-4C37-4C56-B9837D123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2939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C2901-7AE3-F168-07A0-46F470B05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46719-A193-CAAC-FFCF-34CF1C92FB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92E6D-4B4B-9A5D-4FCC-2F32A3A74B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2A753-7884-19CA-4A6F-53AE53197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2D239C-C50B-9511-6024-E2B42A283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2FB607-6D88-7BCA-9FB4-8E272CA70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01657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839BB-D7AE-88CD-A4E4-CD5F06C48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993CE-5D23-1C4E-C534-3C6B15EBD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E14E1-42E2-80CF-164A-BA3602F7C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852DF0-498E-E42A-F5D7-C8B198E9D7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C4F0E8-9240-452C-DEFF-64296B8D5E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D479BE-E219-B610-4797-794893E43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E8E44E-53B7-F483-9EB1-8A4AD5AB8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953FC7-0FAD-FE7B-2CA9-C0560EA9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06130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3E084-E033-DF91-28A0-7CD7238D4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7A017E-2D70-DDC4-A172-F3C77E563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DFA681-91BC-122D-0DAA-98D7827E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EE67DE-D860-E9E2-DDD5-3999121A7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18294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E80326-AA5D-F17C-FED6-5303CF91B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5FE8E-DA65-2539-6509-F85479D97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6C14F-AC2D-78C3-D5F8-799450586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8629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A0474-BCDA-F21C-7DCF-40E903036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66FB8-74E8-C2CE-7091-3A359C39F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CDA9A-0B39-EC0F-4843-95B607CF1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2CB4F-BF00-3C8E-9E7E-7EFF6E4E3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FE9C3-D135-2D77-F3BD-64B1414AB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80C831-494C-0441-834A-1C80A7D8D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87572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04204-0749-B36D-24A6-15B579752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15A5A3-770F-EA3B-E1BE-9845841AE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19ACEF-C465-BA73-EAA9-B0662AA6AD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1490F9-90C9-136D-E1F4-3FC4870E2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E4CD84-E883-2BFC-187B-FC75FD58A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B3BDF4-4840-18AF-AAC3-2D63A3430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77639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3A82EA-AE4A-2DFB-8219-9802A586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78ED7-C102-5D68-C345-DD8F7F768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CD894-79E7-5ABE-F369-4B9393001C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8C5C2-4312-4121-8782-35D3C89B5A24}" type="datetimeFigureOut">
              <a:rPr lang="th-TH" smtClean="0"/>
              <a:t>16/12/67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74940-9E4B-9B6F-E300-C5E4B2BBDE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AA105-BAA2-1F82-4CC0-F0430BDAC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94FC92-4F12-4BC6-B216-9ACC818E64A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11461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776D29F-0A2C-4F75-8582-7C7DFCBD1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77B0DA-B06B-A4C8-764C-7023FD612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74819"/>
            <a:ext cx="4844143" cy="3446141"/>
          </a:xfrm>
        </p:spPr>
        <p:txBody>
          <a:bodyPr>
            <a:normAutofit/>
          </a:bodyPr>
          <a:lstStyle/>
          <a:p>
            <a:r>
              <a:rPr lang="en-US" sz="6100" dirty="0">
                <a:solidFill>
                  <a:schemeClr val="accent1">
                    <a:lumMod val="20000"/>
                    <a:lumOff val="8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AI</a:t>
            </a:r>
            <a:r>
              <a:rPr lang="th-TH" sz="6100" dirty="0">
                <a:solidFill>
                  <a:schemeClr val="accent1">
                    <a:lumMod val="20000"/>
                    <a:lumOff val="8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 ตัวละครเดินไปตำแหน่งที่คลิกเมาส์</a:t>
            </a:r>
            <a:endParaRPr lang="th-TH" sz="6100" dirty="0">
              <a:solidFill>
                <a:schemeClr val="accent4">
                  <a:lumMod val="60000"/>
                  <a:lumOff val="40000"/>
                </a:schemeClr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A9AEAC-8566-469F-D074-250C643020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208000"/>
            <a:ext cx="12125405" cy="1604216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                      Danai </a:t>
            </a:r>
            <a:r>
              <a:rPr lang="en-US" dirty="0" err="1">
                <a:solidFill>
                  <a:schemeClr val="bg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Jedsadathitikul</a:t>
            </a:r>
            <a:endParaRPr lang="en-US" dirty="0">
              <a:solidFill>
                <a:schemeClr val="bg1"/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                      Jarut Busarathid</a:t>
            </a:r>
          </a:p>
          <a:p>
            <a:pPr algn="l"/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                      </a:t>
            </a:r>
            <a:r>
              <a:rPr lang="en-US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DcG.IT@PBRU</a:t>
            </a:r>
            <a:endParaRPr lang="th-TH" dirty="0">
              <a:solidFill>
                <a:schemeClr val="accent1">
                  <a:lumMod val="20000"/>
                  <a:lumOff val="80000"/>
                </a:schemeClr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2687505E-28FB-B139-6815-2DC54DF804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5" r="4322" b="2"/>
          <a:stretch/>
        </p:blipFill>
        <p:spPr>
          <a:xfrm>
            <a:off x="5682343" y="1"/>
            <a:ext cx="6509657" cy="6857999"/>
          </a:xfrm>
          <a:custGeom>
            <a:avLst/>
            <a:gdLst/>
            <a:ahLst/>
            <a:cxnLst/>
            <a:rect l="l" t="t" r="r" b="b"/>
            <a:pathLst>
              <a:path w="650965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0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3" y="528850"/>
                  <a:pt x="335480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2" y="612658"/>
                </a:lnTo>
                <a:cubicBezTo>
                  <a:pt x="358987" y="604728"/>
                  <a:pt x="357230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8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5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509657" y="0"/>
                </a:lnTo>
                <a:lnTo>
                  <a:pt x="650965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0" y="6796804"/>
                </a:lnTo>
                <a:cubicBezTo>
                  <a:pt x="32161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5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7" y="6463490"/>
                </a:cubicBezTo>
                <a:cubicBezTo>
                  <a:pt x="116556" y="6431292"/>
                  <a:pt x="131034" y="6400429"/>
                  <a:pt x="146086" y="6363664"/>
                </a:cubicBezTo>
                <a:cubicBezTo>
                  <a:pt x="142275" y="6350899"/>
                  <a:pt x="131986" y="6331277"/>
                  <a:pt x="131034" y="6311084"/>
                </a:cubicBezTo>
                <a:cubicBezTo>
                  <a:pt x="127795" y="6246121"/>
                  <a:pt x="145513" y="6185351"/>
                  <a:pt x="173518" y="6127247"/>
                </a:cubicBezTo>
                <a:cubicBezTo>
                  <a:pt x="181899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5" y="6056948"/>
                </a:cubicBezTo>
                <a:cubicBezTo>
                  <a:pt x="243432" y="6050282"/>
                  <a:pt x="242863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1" y="5900735"/>
                  <a:pt x="264200" y="5897114"/>
                </a:cubicBezTo>
                <a:cubicBezTo>
                  <a:pt x="268199" y="5891590"/>
                  <a:pt x="274295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8" y="5779191"/>
                  <a:pt x="299823" y="5771953"/>
                  <a:pt x="302870" y="5765474"/>
                </a:cubicBezTo>
                <a:cubicBezTo>
                  <a:pt x="305728" y="5759378"/>
                  <a:pt x="310683" y="5754234"/>
                  <a:pt x="313730" y="5748136"/>
                </a:cubicBezTo>
                <a:cubicBezTo>
                  <a:pt x="321920" y="5731564"/>
                  <a:pt x="329541" y="5714607"/>
                  <a:pt x="338685" y="5695178"/>
                </a:cubicBezTo>
                <a:cubicBezTo>
                  <a:pt x="321541" y="5684320"/>
                  <a:pt x="331257" y="5669647"/>
                  <a:pt x="339447" y="5651360"/>
                </a:cubicBezTo>
                <a:cubicBezTo>
                  <a:pt x="347830" y="5632691"/>
                  <a:pt x="350497" y="5611164"/>
                  <a:pt x="353545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5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2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2" y="4346201"/>
                  <a:pt x="391265" y="4340674"/>
                  <a:pt x="392218" y="4335722"/>
                </a:cubicBezTo>
                <a:cubicBezTo>
                  <a:pt x="401743" y="4281810"/>
                  <a:pt x="387838" y="4231324"/>
                  <a:pt x="369547" y="4181603"/>
                </a:cubicBezTo>
                <a:cubicBezTo>
                  <a:pt x="367643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6" y="4078159"/>
                  <a:pt x="348211" y="4040058"/>
                  <a:pt x="331447" y="4003861"/>
                </a:cubicBezTo>
                <a:cubicBezTo>
                  <a:pt x="314494" y="3967091"/>
                  <a:pt x="300203" y="3932993"/>
                  <a:pt x="317349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3" y="3799258"/>
                  <a:pt x="307443" y="3784397"/>
                </a:cubicBezTo>
                <a:cubicBezTo>
                  <a:pt x="307443" y="3744770"/>
                  <a:pt x="297345" y="3709529"/>
                  <a:pt x="276771" y="3675238"/>
                </a:cubicBezTo>
                <a:cubicBezTo>
                  <a:pt x="268770" y="3661899"/>
                  <a:pt x="274106" y="3641134"/>
                  <a:pt x="272009" y="3623799"/>
                </a:cubicBezTo>
                <a:cubicBezTo>
                  <a:pt x="269533" y="3605509"/>
                  <a:pt x="267247" y="3586653"/>
                  <a:pt x="261720" y="3569124"/>
                </a:cubicBezTo>
                <a:cubicBezTo>
                  <a:pt x="247243" y="3523785"/>
                  <a:pt x="230859" y="3479015"/>
                  <a:pt x="215618" y="3433866"/>
                </a:cubicBezTo>
                <a:cubicBezTo>
                  <a:pt x="203045" y="3396719"/>
                  <a:pt x="212951" y="3360139"/>
                  <a:pt x="218286" y="3323372"/>
                </a:cubicBezTo>
                <a:cubicBezTo>
                  <a:pt x="221715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5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5" y="2966742"/>
                  <a:pt x="144560" y="2940455"/>
                  <a:pt x="128366" y="2910353"/>
                </a:cubicBezTo>
                <a:cubicBezTo>
                  <a:pt x="117318" y="2889587"/>
                  <a:pt x="109126" y="2866918"/>
                  <a:pt x="102268" y="2844248"/>
                </a:cubicBezTo>
                <a:cubicBezTo>
                  <a:pt x="93313" y="2813958"/>
                  <a:pt x="87978" y="2782716"/>
                  <a:pt x="79216" y="2752235"/>
                </a:cubicBezTo>
                <a:cubicBezTo>
                  <a:pt x="66072" y="2706131"/>
                  <a:pt x="55785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1" y="2360933"/>
                </a:cubicBezTo>
                <a:cubicBezTo>
                  <a:pt x="28541" y="2356744"/>
                  <a:pt x="36543" y="2344741"/>
                  <a:pt x="37877" y="2335405"/>
                </a:cubicBezTo>
                <a:cubicBezTo>
                  <a:pt x="41877" y="2307402"/>
                  <a:pt x="35971" y="2281683"/>
                  <a:pt x="23017" y="2254633"/>
                </a:cubicBezTo>
                <a:cubicBezTo>
                  <a:pt x="10824" y="2229296"/>
                  <a:pt x="12158" y="2197670"/>
                  <a:pt x="7395" y="2168903"/>
                </a:cubicBezTo>
                <a:cubicBezTo>
                  <a:pt x="5680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4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68" y="1851709"/>
                  <a:pt x="52545" y="1813610"/>
                  <a:pt x="68738" y="1768838"/>
                </a:cubicBezTo>
                <a:cubicBezTo>
                  <a:pt x="85886" y="1721785"/>
                  <a:pt x="112174" y="1676253"/>
                  <a:pt x="104363" y="1623675"/>
                </a:cubicBezTo>
                <a:cubicBezTo>
                  <a:pt x="99601" y="1591859"/>
                  <a:pt x="88551" y="1561189"/>
                  <a:pt x="81882" y="1529563"/>
                </a:cubicBezTo>
                <a:cubicBezTo>
                  <a:pt x="79597" y="1518324"/>
                  <a:pt x="79978" y="1505751"/>
                  <a:pt x="82264" y="1494509"/>
                </a:cubicBezTo>
                <a:cubicBezTo>
                  <a:pt x="92743" y="1440216"/>
                  <a:pt x="94266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6" y="1151600"/>
                </a:cubicBezTo>
                <a:cubicBezTo>
                  <a:pt x="100553" y="1134834"/>
                  <a:pt x="96553" y="1114449"/>
                  <a:pt x="98077" y="1095972"/>
                </a:cubicBezTo>
                <a:cubicBezTo>
                  <a:pt x="99409" y="1078826"/>
                  <a:pt x="99981" y="1061298"/>
                  <a:pt x="104363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3" y="949281"/>
                  <a:pt x="103219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6" y="694576"/>
                </a:cubicBezTo>
                <a:cubicBezTo>
                  <a:pt x="102268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2" y="531310"/>
                  <a:pt x="114080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6" y="340425"/>
                  <a:pt x="88551" y="300800"/>
                  <a:pt x="84930" y="261173"/>
                </a:cubicBezTo>
                <a:cubicBezTo>
                  <a:pt x="84168" y="252600"/>
                  <a:pt x="88933" y="243648"/>
                  <a:pt x="89313" y="234883"/>
                </a:cubicBezTo>
                <a:cubicBezTo>
                  <a:pt x="90266" y="207450"/>
                  <a:pt x="90457" y="180017"/>
                  <a:pt x="91026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8" y="85336"/>
                  <a:pt x="98077" y="66857"/>
                  <a:pt x="83217" y="47806"/>
                </a:cubicBezTo>
                <a:cubicBezTo>
                  <a:pt x="77453" y="40471"/>
                  <a:pt x="73691" y="32636"/>
                  <a:pt x="71206" y="24480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D41903-2C9D-4F9E-AA1F-6161F8A6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6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E4574B5-C90E-412D-BAB0-B9F483290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C21E1528-DB64-5950-3E65-6F65C1F53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2571" y="4621504"/>
            <a:ext cx="3239463" cy="182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93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D07A8-F3F3-42A6-6156-0A76B2B5E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2FEDC-02E5-47BC-BC55-C557CD759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h-TH" dirty="0">
                <a:solidFill>
                  <a:srgbClr val="0070C0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วิธีการแก้ไขโดยใช้ </a:t>
            </a:r>
            <a:r>
              <a:rPr lang="en-US" dirty="0" err="1">
                <a:solidFill>
                  <a:srgbClr val="0070C0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Unproject</a:t>
            </a:r>
            <a:endParaRPr lang="th-TH" dirty="0">
              <a:solidFill>
                <a:srgbClr val="0070C0"/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A00D-8782-213A-261B-C323BD8CE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993" y="1825625"/>
            <a:ext cx="11556787" cy="4736540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แปลงพิกัด 2 มิติบนหน้าจอ กลับไปเป็นพิกัด 3 มิติในโลก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th-TH" b="1" u="sng" dirty="0">
                <a:latin typeface="Mitr" panose="00000500000000000000" pitchFamily="2" charset="-34"/>
                <a:cs typeface="Mitr" panose="00000500000000000000" pitchFamily="2" charset="-34"/>
              </a:rPr>
              <a:t>วิธีการ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    ใช้ฟังก์ชัน </a:t>
            </a:r>
            <a:r>
              <a:rPr lang="en-US" dirty="0" err="1">
                <a:latin typeface="Mitr" panose="00000500000000000000" pitchFamily="2" charset="-34"/>
                <a:cs typeface="Mitr" panose="00000500000000000000" pitchFamily="2" charset="-34"/>
              </a:rPr>
              <a:t>Camera.ScreenToWorldPoint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เพื่อแปลงพิกัดของเมาส์บนหน้าจอให้เป็นพิกัดในโลก 3 มิติ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th-TH" b="1" u="sng" dirty="0">
                <a:solidFill>
                  <a:srgbClr val="C00000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ข้อควรระวัง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    วิธีนี้จะให้ตำแหน่งที่อยู่บนระนาบที่กำหนดเท่านั้น อาจไม่เหมาะสมกับทุกสถานการณ์</a:t>
            </a:r>
          </a:p>
        </p:txBody>
      </p:sp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ECD92AE5-F678-8D9C-E2C3-F698C4308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2BE66248-C0A6-DF33-B7C5-1478E89BC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543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B9326-2ACD-5FC5-5974-7E96EADD3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4857C-60AF-C68B-C029-A875C48D6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51745"/>
            <a:ext cx="12192000" cy="2535731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เคลื่อนที่ไปยัง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 Target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 ที่คลิก</a:t>
            </a:r>
          </a:p>
        </p:txBody>
      </p:sp>
      <p:pic>
        <p:nvPicPr>
          <p:cNvPr id="3" name="Picture 2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FC7DCAEE-C38E-740F-8105-8DF78B5CD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4" name="Picture 3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E22DC035-FAAB-3A51-7F0E-ECE9A70A4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263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D2DA4-3E30-728D-A82A-39A755B07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23481-9FC6-0DBC-225B-549AF4D0F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66841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3600" dirty="0" err="1">
                <a:latin typeface="Mitr" panose="00000500000000000000" pitchFamily="2" charset="-34"/>
                <a:cs typeface="Mitr" panose="00000500000000000000" pitchFamily="2" charset="-34"/>
              </a:rPr>
              <a:t>NavMeshAgent</a:t>
            </a:r>
            <a:r>
              <a:rPr lang="en-US" sz="3600" dirty="0"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คือ </a:t>
            </a:r>
            <a:r>
              <a:rPr lang="en-US" sz="3600" dirty="0">
                <a:latin typeface="Mitr" panose="00000500000000000000" pitchFamily="2" charset="-34"/>
                <a:cs typeface="Mitr" panose="00000500000000000000" pitchFamily="2" charset="-34"/>
              </a:rPr>
              <a:t>Component </a:t>
            </a: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ใน </a:t>
            </a:r>
            <a:r>
              <a:rPr lang="en-US" sz="3600" dirty="0">
                <a:latin typeface="Mitr" panose="00000500000000000000" pitchFamily="2" charset="-34"/>
                <a:cs typeface="Mitr" panose="00000500000000000000" pitchFamily="2" charset="-34"/>
              </a:rPr>
              <a:t>Unity </a:t>
            </a: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ที่ใช้สำหรับสร้างการเคลื่อนที่ของวัตถุ (โดยเฉพาะตัวละคร) ให้ดูเป็นธรรมชาติมากขึ้น โดยอาศัยการคำนวณเส้นทางที่ซับซ้อนให้เอง </a:t>
            </a:r>
          </a:p>
        </p:txBody>
      </p:sp>
      <p:pic>
        <p:nvPicPr>
          <p:cNvPr id="3" name="Picture 2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C245E488-9E0E-2D7D-2192-E861CB93E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4" name="Picture 3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55E9D681-EA9A-8022-BD42-449E327834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385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5A6CF6-6276-8372-E531-F3A9D4A52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7124C-3E6D-6C5B-89DF-785D2FFDE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66841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ทำให้ไม่ต้องเขียนโค้ดเพื่อจัดการการเคลื่อนที่ที่ซับซ้อน </a:t>
            </a:r>
            <a:b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</a:b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เช่น การหลีกเลี่ยงสิ่งกีดขวาง การหาเส้นทางที่สั้นที่สุด หรือการเคลื่อนที่ตามพื้นผิวที่ไม่เรียบ</a:t>
            </a:r>
          </a:p>
        </p:txBody>
      </p:sp>
      <p:pic>
        <p:nvPicPr>
          <p:cNvPr id="3" name="Picture 2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223082EA-C23E-DF4D-766F-C48440B1A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4" name="Picture 3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7FCE44C2-CB47-CAA6-E88B-15B6B3F8D6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847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3F51C-ACDC-1C09-529B-5490ADD61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0FA1B-08DF-859D-5A36-9462FB2CA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h-TH" dirty="0">
                <a:solidFill>
                  <a:srgbClr val="0070C0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หลักการทำงานของ </a:t>
            </a:r>
            <a:r>
              <a:rPr lang="en-US" dirty="0" err="1">
                <a:solidFill>
                  <a:srgbClr val="0070C0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NavMeshAgent</a:t>
            </a:r>
            <a:endParaRPr lang="th-TH" dirty="0">
              <a:solidFill>
                <a:srgbClr val="0070C0"/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9D731-E58F-0E87-C267-5AC00E37C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087" y="1825625"/>
            <a:ext cx="11072693" cy="441381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1.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NavMesh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: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เป็นเหมือนแผนที่ที่บอกว่าพื้นที่ใดที่ตัวละครสามารถเดินได้และเดินไม่ได้ โดยจะสร้างจาก 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Mesh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ของฉากในเกม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2. Agent: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คือวัตถุที่เราต้องการให้เคลื่อนที่ เช่น ตัวละคร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3. Destination: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คือจุดหมายปลายทางที่เราต้องการให้ 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Agent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เดินไป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4. Pathfinding: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NavMeshAgent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จะทำการคำนวณเส้นทางที่สั้นที่สุดจากตำแหน่งปัจจุบันไปยังจุดหมายปลายทาง โดยหลีกเลี่ยงสิ่งกีดขวางที่กำหนดไว้ใน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NavMesh</a:t>
            </a:r>
            <a:endParaRPr lang="en-US" sz="2400" dirty="0">
              <a:latin typeface="Mitr" panose="00000500000000000000" pitchFamily="2" charset="-34"/>
              <a:cs typeface="Mitr" panose="00000500000000000000" pitchFamily="2" charset="-34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5. Movement: Agent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จะเคลื่อนที่ตามเส้นทางที่คำนวณได้</a:t>
            </a:r>
          </a:p>
        </p:txBody>
      </p:sp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0654920B-1419-6A27-3D00-C22058C22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B9BEAC1D-4B4E-7F6B-4D02-76B7A604B5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9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7DE75D-2950-8807-CB0F-BA9FB35BF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78F5F-B7DF-F26A-ED1C-FBA0ECB2D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h-TH" dirty="0">
                <a:solidFill>
                  <a:srgbClr val="0070C0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การใช้งาน </a:t>
            </a:r>
            <a:r>
              <a:rPr lang="en-US" dirty="0" err="1">
                <a:solidFill>
                  <a:srgbClr val="0070C0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NavMeshAgent</a:t>
            </a:r>
            <a:endParaRPr lang="th-TH" dirty="0">
              <a:solidFill>
                <a:srgbClr val="0070C0"/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E1FE7-85BF-D876-6A4E-E329A2375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087" y="1825625"/>
            <a:ext cx="11072693" cy="441381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1.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สร้าง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NavMesh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   1.1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เลือก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GameObject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(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พื้นผิวที่ตัวละครจะเดินได้) แล้วทำให้เป็น 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Static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   1.2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เพิ่ม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Component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ประเภท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Navigation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   1.3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เลือก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NavMesh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Surface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   1.4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สั่ง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Bake</a:t>
            </a:r>
            <a:endParaRPr lang="th-TH" sz="2400" dirty="0"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935BC5A4-5175-90D9-70AF-E71CF92A3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85BC924B-5E7F-5777-6355-7AC81A808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911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F061CF-0283-7162-C4AD-B1CE84F4E9F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787B89-9E9D-A087-49B8-18B02408E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382" y="1005047"/>
            <a:ext cx="7014712" cy="15947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844616-3969-90BF-9B7E-BA7A188D1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29" y="3037114"/>
            <a:ext cx="10521413" cy="22802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31FDD3CB-73A7-4B5C-BB84-D6215B649065}"/>
              </a:ext>
            </a:extLst>
          </p:cNvPr>
          <p:cNvSpPr/>
          <p:nvPr/>
        </p:nvSpPr>
        <p:spPr>
          <a:xfrm>
            <a:off x="8068236" y="2120793"/>
            <a:ext cx="2305210" cy="1797283"/>
          </a:xfrm>
          <a:prstGeom prst="downArrow">
            <a:avLst>
              <a:gd name="adj1" fmla="val 50000"/>
              <a:gd name="adj2" fmla="val 38456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8" name="Picture 7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8EA9A4B9-6511-C01E-AC20-049DBC87D5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9" name="Picture 8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1D34C958-1923-74E9-BFC5-E031504FB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24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FBC3821-0CE8-54D9-0F2A-380CB526C0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F9977B4B-3D4A-F4CF-B61E-A339ADCDC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3" y="146239"/>
            <a:ext cx="8843357" cy="65655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9205F380-CC7E-55B3-5E87-2AFB623C0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10" name="Picture 9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FCE6930A-001B-9CB3-BD79-A299DF7F5F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626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495FC5-3B6E-8E79-2A40-17AC1287BD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42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228C2566-DB04-318B-40C9-322F07134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9F341A3A-C8F1-EA73-F7DE-166A274E8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73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B9C56-A693-70EC-24B4-91C7FC355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2E1D6-F87A-CB25-E5FF-FB2D73469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087" y="729983"/>
            <a:ext cx="11072693" cy="550945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2.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เพิ่ม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NavMeshAgent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ให้กับ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GameObject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   2.1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เลือกตัวละครที่ต้องการให้เดินได้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    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2.2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เพิ่มคอมโพ</a:t>
            </a:r>
            <a:r>
              <a:rPr lang="th-TH" sz="2400" dirty="0" err="1">
                <a:latin typeface="Mitr" panose="00000500000000000000" pitchFamily="2" charset="-34"/>
                <a:cs typeface="Mitr" panose="00000500000000000000" pitchFamily="2" charset="-34"/>
              </a:rPr>
              <a:t>เนนต์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NavMesh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Agent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       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ใน 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Inspector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กด 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Add Component &gt; </a:t>
            </a:r>
            <a:r>
              <a:rPr lang="en-US" sz="2400" dirty="0" err="1">
                <a:latin typeface="Mitr" panose="00000500000000000000" pitchFamily="2" charset="-34"/>
                <a:cs typeface="Mitr" panose="00000500000000000000" pitchFamily="2" charset="-34"/>
              </a:rPr>
              <a:t>NavMesh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Agent</a:t>
            </a:r>
            <a:endParaRPr lang="th-TH" sz="2400" dirty="0">
              <a:latin typeface="Mitr" panose="00000500000000000000" pitchFamily="2" charset="-34"/>
              <a:cs typeface="Mitr" panose="00000500000000000000" pitchFamily="2" charset="-34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    </a:t>
            </a: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2.3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ตั้งค่าคุณสมบัติต่าง ๆ เช่น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       2.3.1 Speed: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ความเร็วในการเดิน</a:t>
            </a:r>
            <a:endParaRPr lang="en-US" sz="2400" dirty="0">
              <a:latin typeface="Mitr" panose="00000500000000000000" pitchFamily="2" charset="-34"/>
              <a:cs typeface="Mitr" panose="00000500000000000000" pitchFamily="2" charset="-34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        2.3.2 Stopping Distance: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ระยะที่ตัวละครจะหยุดเมื่อใกล้ถึงจุดหมาย</a:t>
            </a:r>
            <a:endParaRPr lang="en-US" sz="2400" dirty="0">
              <a:latin typeface="Mitr" panose="00000500000000000000" pitchFamily="2" charset="-34"/>
              <a:cs typeface="Mitr" panose="00000500000000000000" pitchFamily="2" charset="-34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Mitr" panose="00000500000000000000" pitchFamily="2" charset="-34"/>
                <a:cs typeface="Mitr" panose="00000500000000000000" pitchFamily="2" charset="-34"/>
              </a:rPr>
              <a:t>	2.3.3 Acceleration: </a:t>
            </a:r>
            <a:r>
              <a:rPr lang="th-TH" sz="2400" dirty="0">
                <a:latin typeface="Mitr" panose="00000500000000000000" pitchFamily="2" charset="-34"/>
                <a:cs typeface="Mitr" panose="00000500000000000000" pitchFamily="2" charset="-34"/>
              </a:rPr>
              <a:t>อัตราเร่งความเร็ว.</a:t>
            </a:r>
          </a:p>
        </p:txBody>
      </p:sp>
      <p:pic>
        <p:nvPicPr>
          <p:cNvPr id="6" name="Picture 5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DC6549B1-2045-C1DA-395C-6AEC8A7CB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7" name="Picture 6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7EC38860-1193-8357-378A-3C8DF2990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59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08D8-44EF-909D-2030-6D4386260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ทิศที่ผู้เล่นหันหัวหรือกำลังมอง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C4CE4-275F-B5B1-7234-6A6E03DDB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Vector3 forward = </a:t>
            </a:r>
            <a:r>
              <a:rPr lang="en-US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transform</a:t>
            </a:r>
            <a:r>
              <a:rPr lang="en-US" b="1" dirty="0" err="1">
                <a:latin typeface="Consolas" panose="020B0609020204030204" pitchFamily="49" charset="0"/>
              </a:rPr>
              <a:t>.</a:t>
            </a:r>
            <a:r>
              <a:rPr lang="en-US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forward</a:t>
            </a:r>
            <a:r>
              <a:rPr lang="en-US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Debug.Log</a:t>
            </a:r>
            <a:r>
              <a:rPr lang="en-US" dirty="0">
                <a:latin typeface="Consolas" panose="020B0609020204030204" pitchFamily="49" charset="0"/>
              </a:rPr>
              <a:t>("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ผู้เล่นหันหน้าไปทาง: </a:t>
            </a:r>
            <a:r>
              <a:rPr lang="en-US" dirty="0">
                <a:latin typeface="Consolas" panose="020B0609020204030204" pitchFamily="49" charset="0"/>
              </a:rPr>
              <a:t>"+forward);</a:t>
            </a:r>
            <a:endParaRPr lang="th-TH" dirty="0">
              <a:latin typeface="Consolas" panose="020B0609020204030204" pitchFamily="49" charset="0"/>
            </a:endParaRPr>
          </a:p>
        </p:txBody>
      </p:sp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3A603434-7B58-7352-C0B0-3DF9EF36E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EB3FBBC5-A770-03A9-9C3B-0CF6558DE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79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E88D7-6D06-890C-F4CF-2CB8BBD8C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22A7B-C632-EC46-3728-9C0444EFD1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6FFEBB-D93E-80C3-FF22-94382CD1B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430" y="173671"/>
            <a:ext cx="6274240" cy="63577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CC13E72F-9443-4220-E6A3-D8C3E2F358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7" name="Picture 6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7B5B5602-80F6-04C9-BA96-AFF39F762F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553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7797A5-4629-A99C-936F-B0E7636274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06B238-4037-1143-63E1-B91750EDE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20" y="187225"/>
            <a:ext cx="5272523" cy="27750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0A7822-FD55-CCFD-9B3E-5997E1AC5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889" y="3220772"/>
            <a:ext cx="7286611" cy="33495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C327D25E-7001-8149-650B-A6ED93C34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7" name="Picture 6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4BC99E8F-AFD1-E3C2-2FE1-60825D3AAF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638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1EB9F9-363C-9316-3DFC-AC39357135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3" name="Picture 2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3007FFF3-FD40-327C-6CDA-6AE0E46C9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4" name="Picture 3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80FCD94D-23B2-7E9F-9C02-0D901240E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4A000E-5FB1-8410-9AFF-A41DB1EAE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102" y="701013"/>
            <a:ext cx="10677405" cy="4993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5076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A0BDC-00DC-B2B2-5C9C-4A794D2B6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996C3F-AE00-0188-53B0-90DC435C7DD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3" name="Picture 2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65C2CABF-701B-B249-5E7E-C5B8946248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4" name="Picture 3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A91C77FD-556F-8CD0-7C33-EBF360DCB1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  <p:pic>
        <p:nvPicPr>
          <p:cNvPr id="5" name="Screen Recording 2024-12-16 140353">
            <a:hlinkClick r:id="" action="ppaction://media"/>
            <a:extLst>
              <a:ext uri="{FF2B5EF4-FFF2-40B4-BE49-F238E27FC236}">
                <a16:creationId xmlns:a16="http://schemas.microsoft.com/office/drawing/2014/main" id="{ADA962F3-8BD6-F54C-5A4C-CC350B627F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76665" y="985976"/>
            <a:ext cx="74168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83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79ACE7-9737-1F9C-D33F-1A7029FE0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" y="0"/>
            <a:ext cx="12188952" cy="692315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E4A57A5F-0B6F-1A22-3049-E82812FB3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596" y="5402655"/>
            <a:ext cx="1330144" cy="130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092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60D82-0599-56A6-31F0-2A959E41A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2C228-A0DA-6686-4DF9-5A34FCA72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4000" dirty="0">
                <a:latin typeface="Mitr" panose="00000500000000000000" pitchFamily="2" charset="-34"/>
                <a:cs typeface="Mitr" panose="00000500000000000000" pitchFamily="2" charset="-34"/>
              </a:rPr>
              <a:t>ทิศที่ผู้เล่นหันหัวหรือกำลังมองใช้</a:t>
            </a:r>
            <a:r>
              <a:rPr lang="en-US" sz="4000" dirty="0">
                <a:latin typeface="Mitr" panose="00000500000000000000" pitchFamily="2" charset="-34"/>
                <a:cs typeface="Mitr" panose="00000500000000000000" pitchFamily="2" charset="-34"/>
              </a:rPr>
              <a:t>Quaternion</a:t>
            </a:r>
            <a:endParaRPr lang="th-TH" sz="4000" dirty="0"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78274-3FEC-16ED-3BC5-9FFD28C66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Quaternion rotation = </a:t>
            </a:r>
            <a:r>
              <a:rPr lang="en-US" dirty="0" err="1">
                <a:latin typeface="Consolas" panose="020B0609020204030204" pitchFamily="49" charset="0"/>
              </a:rPr>
              <a:t>transform.rotation</a:t>
            </a:r>
            <a:r>
              <a:rPr lang="en-US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Vector3 angles = </a:t>
            </a:r>
            <a:r>
              <a:rPr lang="en-US" dirty="0" err="1">
                <a:latin typeface="Consolas" panose="020B0609020204030204" pitchFamily="49" charset="0"/>
              </a:rPr>
              <a:t>rotation.eulerAngles</a:t>
            </a:r>
            <a:r>
              <a:rPr lang="en-US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Debug.Log</a:t>
            </a:r>
            <a:r>
              <a:rPr lang="en-US" dirty="0">
                <a:latin typeface="Consolas" panose="020B0609020204030204" pitchFamily="49" charset="0"/>
              </a:rPr>
              <a:t>("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ผู้เล่นหันหน้าไปทาง: </a:t>
            </a:r>
            <a:r>
              <a:rPr lang="en-US" dirty="0">
                <a:latin typeface="Consolas" panose="020B0609020204030204" pitchFamily="49" charset="0"/>
              </a:rPr>
              <a:t>"+angles);</a:t>
            </a:r>
            <a:endParaRPr lang="th-TH" dirty="0">
              <a:latin typeface="Consolas" panose="020B0609020204030204" pitchFamily="49" charset="0"/>
            </a:endParaRPr>
          </a:p>
        </p:txBody>
      </p:sp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B5F06438-7B4C-924C-AC0C-272BBB354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5F7CA608-20DA-212A-96F5-C07FA5A472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52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75345-D552-DD1F-53CB-469ADA4AB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D925E-CEA1-33F7-714C-E29402A3E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การรับค่าตำแหน่งของเมาส์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18C5B-C621-3B9E-EC23-F7724FB73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Input.mousePosition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Input.GetAxis</a:t>
            </a:r>
            <a:r>
              <a:rPr lang="en-US" dirty="0">
                <a:latin typeface="Consolas" panose="020B0609020204030204" pitchFamily="49" charset="0"/>
              </a:rPr>
              <a:t>("Mouse X")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Input.GetAxis</a:t>
            </a:r>
            <a:r>
              <a:rPr lang="en-US" dirty="0">
                <a:latin typeface="Consolas" panose="020B0609020204030204" pitchFamily="49" charset="0"/>
              </a:rPr>
              <a:t>("Mouse Y")</a:t>
            </a:r>
          </a:p>
          <a:p>
            <a:pPr marL="0" indent="0">
              <a:buNone/>
            </a:pPr>
            <a:endParaRPr lang="th-TH" dirty="0">
              <a:latin typeface="Consolas" panose="020B0609020204030204" pitchFamily="49" charset="0"/>
            </a:endParaRPr>
          </a:p>
        </p:txBody>
      </p:sp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0E94F0B9-9DB9-9493-A5B2-45DD8D712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159CED1E-90F9-21B3-0475-A1343D6812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4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3094F-4373-138A-6C2D-F2258CBAE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134EE-5027-AEAF-4583-7AB6B83BE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การรับค่าตำแหน่งของเมาส์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78C99-D956-AFE5-B3A9-924C98368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Vector3 </a:t>
            </a:r>
            <a:r>
              <a:rPr lang="en-US" dirty="0" err="1">
                <a:latin typeface="Consolas" panose="020B0609020204030204" pitchFamily="49" charset="0"/>
              </a:rPr>
              <a:t>mousePosition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Input.mousePosition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float </a:t>
            </a:r>
            <a:r>
              <a:rPr lang="en-US" dirty="0" err="1">
                <a:latin typeface="Consolas" panose="020B0609020204030204" pitchFamily="49" charset="0"/>
              </a:rPr>
              <a:t>Xchanged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Input.GetAxis</a:t>
            </a:r>
            <a:r>
              <a:rPr lang="en-US" dirty="0">
                <a:latin typeface="Consolas" panose="020B0609020204030204" pitchFamily="49" charset="0"/>
              </a:rPr>
              <a:t>("Mouse X");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float </a:t>
            </a:r>
            <a:r>
              <a:rPr lang="en-US" dirty="0" err="1">
                <a:latin typeface="Consolas" panose="020B0609020204030204" pitchFamily="49" charset="0"/>
              </a:rPr>
              <a:t>Ychanged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Input.GetAxis</a:t>
            </a:r>
            <a:r>
              <a:rPr lang="en-US" dirty="0">
                <a:latin typeface="Consolas" panose="020B0609020204030204" pitchFamily="49" charset="0"/>
              </a:rPr>
              <a:t>("Mouse Y");</a:t>
            </a:r>
          </a:p>
          <a:p>
            <a:pPr marL="0" indent="0">
              <a:buNone/>
            </a:pPr>
            <a:endParaRPr lang="th-TH" dirty="0">
              <a:latin typeface="Consolas" panose="020B0609020204030204" pitchFamily="49" charset="0"/>
            </a:endParaRPr>
          </a:p>
        </p:txBody>
      </p:sp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A587FFAF-4C00-B845-388E-70759836E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4EDF449E-54DD-0F16-5700-9631535AEA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69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6DEB7-A11D-F355-8CCA-432AF5615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51745"/>
            <a:ext cx="12192000" cy="2535731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การแปลงตำแหน่งเมาส์ในมุมมอง 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Isometric </a:t>
            </a:r>
            <a:b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</a:b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ให้เป็นตำแหน่งในโลก 3 มิติ</a:t>
            </a:r>
          </a:p>
        </p:txBody>
      </p:sp>
      <p:pic>
        <p:nvPicPr>
          <p:cNvPr id="3" name="Picture 2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88EEEB3A-80D6-A4A0-26C9-A0A67A7EF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4" name="Picture 3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1DF229BD-508E-B11F-7E9D-A9AA81C6BA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667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5A5831-D8A5-A98E-28FB-328447C90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5CDF7-D96C-DC95-8FF9-78EBA4E49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66841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เมื่ออยู่ในมุมมอง </a:t>
            </a:r>
            <a:r>
              <a:rPr lang="en-US" sz="3600" dirty="0">
                <a:latin typeface="Mitr" panose="00000500000000000000" pitchFamily="2" charset="-34"/>
                <a:cs typeface="Mitr" panose="00000500000000000000" pitchFamily="2" charset="-34"/>
              </a:rPr>
              <a:t>Isometric </a:t>
            </a: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ซึ่งเป็นมุมมอง 3 มิติที่แสดงวัตถุในมุมที่เท่ากันทั้งสามแกน </a:t>
            </a:r>
            <a:b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</a:b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การคลิกเมาส์ที่หน้าจอจะได้ค่าพิกัด (</a:t>
            </a:r>
            <a:r>
              <a:rPr lang="en-US" sz="3600" dirty="0">
                <a:latin typeface="Mitr" panose="00000500000000000000" pitchFamily="2" charset="-34"/>
                <a:cs typeface="Mitr" panose="00000500000000000000" pitchFamily="2" charset="-34"/>
              </a:rPr>
              <a:t>x, y) </a:t>
            </a: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บนหน้าจอ </a:t>
            </a:r>
            <a:r>
              <a:rPr lang="th-TH" sz="3600" i="1" u="sng" dirty="0">
                <a:solidFill>
                  <a:schemeClr val="accent5">
                    <a:lumMod val="60000"/>
                    <a:lumOff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แต่</a:t>
            </a:r>
            <a:r>
              <a:rPr lang="th-TH" sz="3600" dirty="0">
                <a:solidFill>
                  <a:schemeClr val="accent5">
                    <a:lumMod val="60000"/>
                    <a:lumOff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th-TH" sz="3600" dirty="0">
                <a:latin typeface="Mitr" panose="00000500000000000000" pitchFamily="2" charset="-34"/>
                <a:cs typeface="Mitr" panose="00000500000000000000" pitchFamily="2" charset="-34"/>
              </a:rPr>
              <a:t>ค่านี้ยังไม่ใช่ตำแหน่งที่แท้จริงในโลก 3 มิติของเกม เราจึงต้องมีกระบวนการแปลงค่าพิกัดนี้ให้เป็นตำแหน่ง 3 มิติที่ถูกต้อง</a:t>
            </a:r>
          </a:p>
        </p:txBody>
      </p:sp>
      <p:pic>
        <p:nvPicPr>
          <p:cNvPr id="3" name="Picture 2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ECEE42CA-544A-042A-6711-8B242F7A25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4" name="Picture 3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7CDCE91D-4C08-7D5A-CCB8-FC4E141F0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675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43167-A76F-8BD8-028B-D624FBA3D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FE95B-4C6A-CD31-386E-0411E3478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h-TH" dirty="0">
                <a:solidFill>
                  <a:srgbClr val="0070C0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วิธีการแก้ไขโดยใช้ </a:t>
            </a:r>
            <a:r>
              <a:rPr lang="en-US" dirty="0" err="1">
                <a:solidFill>
                  <a:srgbClr val="0070C0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Raycasting</a:t>
            </a:r>
            <a:endParaRPr lang="th-TH" dirty="0">
              <a:solidFill>
                <a:srgbClr val="0070C0"/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FAC0C-D389-F180-766C-6C986F60E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993" y="1825625"/>
            <a:ext cx="11556787" cy="4736540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ยิงรังสี (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Ray)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ออกไปจากกล้องตามทิศทางที่เมาส์คลิก แล้วตรวจสอบว่ารังสีนี้ไปชนกับวัตถุใดในฉาก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th-TH" b="1" u="sng" dirty="0">
                <a:latin typeface="Mitr" panose="00000500000000000000" pitchFamily="2" charset="-34"/>
                <a:cs typeface="Mitr" panose="00000500000000000000" pitchFamily="2" charset="-34"/>
              </a:rPr>
              <a:t>วิธีการ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    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1.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สร้าง 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Ray: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ใช้ฟังก์ชัน </a:t>
            </a:r>
            <a:r>
              <a:rPr lang="en-US" dirty="0" err="1">
                <a:latin typeface="Mitr" panose="00000500000000000000" pitchFamily="2" charset="-34"/>
                <a:cs typeface="Mitr" panose="00000500000000000000" pitchFamily="2" charset="-34"/>
              </a:rPr>
              <a:t>Camera.ScreenPointToRay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เพื่อสร้าง 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Ray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ที่เริ่มต้นจากกล้องและผ่านจุดที่เมาส์คลิก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    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2.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ตรวจสอบการชน: ใช้ฟังก์ชัน </a:t>
            </a:r>
            <a:r>
              <a:rPr lang="en-US" dirty="0" err="1">
                <a:latin typeface="Mitr" panose="00000500000000000000" pitchFamily="2" charset="-34"/>
                <a:cs typeface="Mitr" panose="00000500000000000000" pitchFamily="2" charset="-34"/>
              </a:rPr>
              <a:t>Physics.Raycast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เพื่อตรวจสอบว่า 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Ray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นี้ชนกับวัตถุใด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    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3.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รับค่าตำแหน่ง: หาก 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Ray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ชนกับวัตถุ จะได้ค่า </a:t>
            </a:r>
            <a:r>
              <a:rPr lang="en-US" dirty="0" err="1">
                <a:latin typeface="Mitr" panose="00000500000000000000" pitchFamily="2" charset="-34"/>
                <a:cs typeface="Mitr" panose="00000500000000000000" pitchFamily="2" charset="-34"/>
              </a:rPr>
              <a:t>hit.point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ซึ่งเป็นตำแหน่งที่ </a:t>
            </a:r>
            <a:r>
              <a:rPr lang="en-US" dirty="0">
                <a:latin typeface="Mitr" panose="00000500000000000000" pitchFamily="2" charset="-34"/>
                <a:cs typeface="Mitr" panose="00000500000000000000" pitchFamily="2" charset="-34"/>
              </a:rPr>
              <a:t>Ray </a:t>
            </a:r>
            <a:r>
              <a:rPr lang="th-TH" dirty="0">
                <a:latin typeface="Mitr" panose="00000500000000000000" pitchFamily="2" charset="-34"/>
                <a:cs typeface="Mitr" panose="00000500000000000000" pitchFamily="2" charset="-34"/>
              </a:rPr>
              <a:t>ชนกับวัตถุในโลก 3 มิติ</a:t>
            </a:r>
          </a:p>
        </p:txBody>
      </p:sp>
      <p:pic>
        <p:nvPicPr>
          <p:cNvPr id="4" name="Picture 3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F622C656-191C-6150-EEEA-E1C99D41F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5" name="Picture 4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8967C761-2A82-C0C4-E7D9-2F43DA41C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  <p:pic>
        <p:nvPicPr>
          <p:cNvPr id="6" name="Picture 5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64291CBE-90F5-8660-1320-7585D58EC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327" y="5739329"/>
            <a:ext cx="2259681" cy="1271071"/>
          </a:xfrm>
          <a:prstGeom prst="rect">
            <a:avLst/>
          </a:prstGeom>
        </p:spPr>
      </p:pic>
      <p:pic>
        <p:nvPicPr>
          <p:cNvPr id="7" name="Picture 6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B47508BD-4C49-DBA0-8A05-AAE1B2C876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4844" y="62133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41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6F4D13-9A3E-A615-04B4-F9CB7E0B2A94}"/>
              </a:ext>
            </a:extLst>
          </p:cNvPr>
          <p:cNvSpPr txBox="1"/>
          <p:nvPr/>
        </p:nvSpPr>
        <p:spPr>
          <a:xfrm>
            <a:off x="375237" y="338099"/>
            <a:ext cx="1144152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using 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UnityEngine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;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public class 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ClickDetector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 : 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MonoBehaviour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 {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public Camera 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mainCamera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;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void Update() {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	if (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Input.GetMouseButtonDown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(0)) {</a:t>
            </a: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 			// </a:t>
            </a:r>
            <a:r>
              <a:rPr lang="th-TH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สร้าง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Ray </a:t>
            </a:r>
            <a:r>
              <a:rPr lang="th-TH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จากกล้องไปยังตำแหน่งที่คลิก</a:t>
            </a:r>
          </a:p>
          <a:p>
            <a:r>
              <a:rPr lang="th-TH" sz="2400" dirty="0">
                <a:latin typeface="Consolas" panose="020B0609020204030204" pitchFamily="49" charset="0"/>
                <a:cs typeface="Mitr" panose="00000500000000000000" pitchFamily="2" charset="-34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		Ray 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ray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mainCamera.ScreenPointToRay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(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					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Input.mousePosition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);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		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RaycastHit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 hit;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// </a:t>
            </a:r>
            <a:r>
              <a:rPr lang="th-TH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ตรวจสอบว่า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Ray </a:t>
            </a:r>
            <a:r>
              <a:rPr lang="th-TH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ชนกับวัตถุใด 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Mitr" panose="00000500000000000000" pitchFamily="2" charset="-34"/>
            </a:endParaRP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		if (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Physics.Raycast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(ray, out hit)) { </a:t>
            </a: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				// </a:t>
            </a:r>
            <a:r>
              <a:rPr lang="th-TH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Mitr" panose="00000500000000000000" pitchFamily="2" charset="-34"/>
              </a:rPr>
              <a:t>ได้ตำแหน่งที่คลิกในโลก 3 มิติ 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Mitr" panose="00000500000000000000" pitchFamily="2" charset="-34"/>
            </a:endParaRP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			Vector3 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hitPoint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hit.point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;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			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Debug.Log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("</a:t>
            </a:r>
            <a:r>
              <a:rPr lang="th-TH" sz="2400" dirty="0">
                <a:latin typeface="Consolas" panose="020B0609020204030204" pitchFamily="49" charset="0"/>
                <a:cs typeface="Mitr" panose="00000500000000000000" pitchFamily="2" charset="-34"/>
              </a:rPr>
              <a:t>คลิกที่ตำแหน่ง: " + </a:t>
            </a:r>
            <a:r>
              <a:rPr lang="en-US" sz="2400" dirty="0" err="1">
                <a:latin typeface="Consolas" panose="020B0609020204030204" pitchFamily="49" charset="0"/>
                <a:cs typeface="Mitr" panose="00000500000000000000" pitchFamily="2" charset="-34"/>
              </a:rPr>
              <a:t>hitPoint</a:t>
            </a:r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);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		}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	}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	} </a:t>
            </a:r>
          </a:p>
          <a:p>
            <a:r>
              <a:rPr lang="en-US" sz="2400" dirty="0">
                <a:latin typeface="Consolas" panose="020B0609020204030204" pitchFamily="49" charset="0"/>
                <a:cs typeface="Mitr" panose="00000500000000000000" pitchFamily="2" charset="-34"/>
              </a:rPr>
              <a:t>}</a:t>
            </a:r>
            <a:endParaRPr lang="th-TH" sz="2400" dirty="0">
              <a:latin typeface="Consolas" panose="020B0609020204030204" pitchFamily="49" charset="0"/>
              <a:cs typeface="Mitr" panose="00000500000000000000" pitchFamily="2" charset="-34"/>
            </a:endParaRPr>
          </a:p>
        </p:txBody>
      </p:sp>
      <p:pic>
        <p:nvPicPr>
          <p:cNvPr id="6" name="Picture 5" descr="A low poly person in low poly style&#10;&#10;Description automatically generated">
            <a:extLst>
              <a:ext uri="{FF2B5EF4-FFF2-40B4-BE49-F238E27FC236}">
                <a16:creationId xmlns:a16="http://schemas.microsoft.com/office/drawing/2014/main" id="{2F62C025-EA32-0CAB-2E19-FE4AB7039D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5073" y="5586929"/>
            <a:ext cx="2259681" cy="1271071"/>
          </a:xfrm>
          <a:prstGeom prst="rect">
            <a:avLst/>
          </a:prstGeom>
        </p:spPr>
      </p:pic>
      <p:pic>
        <p:nvPicPr>
          <p:cNvPr id="7" name="Picture 6" descr="A round logo with a cartoon cat&#10;&#10;Description automatically generated">
            <a:extLst>
              <a:ext uri="{FF2B5EF4-FFF2-40B4-BE49-F238E27FC236}">
                <a16:creationId xmlns:a16="http://schemas.microsoft.com/office/drawing/2014/main" id="{05542350-AAFD-54C3-5180-DCBC78437C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444" y="6060934"/>
            <a:ext cx="746126" cy="7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28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827</Words>
  <Application>Microsoft Office PowerPoint</Application>
  <PresentationFormat>Widescreen</PresentationFormat>
  <Paragraphs>73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Consolas</vt:lpstr>
      <vt:lpstr>Aptos Display</vt:lpstr>
      <vt:lpstr>Arial</vt:lpstr>
      <vt:lpstr>Aptos</vt:lpstr>
      <vt:lpstr>Mitr</vt:lpstr>
      <vt:lpstr>Office Theme</vt:lpstr>
      <vt:lpstr>AI ตัวละครเดินไปตำแหน่งที่คลิกเมาส์</vt:lpstr>
      <vt:lpstr>ทิศที่ผู้เล่นหันหัวหรือกำลังมอง</vt:lpstr>
      <vt:lpstr>ทิศที่ผู้เล่นหันหัวหรือกำลังมองใช้Quaternion</vt:lpstr>
      <vt:lpstr>การรับค่าตำแหน่งของเมาส์</vt:lpstr>
      <vt:lpstr>การรับค่าตำแหน่งของเมาส์</vt:lpstr>
      <vt:lpstr>การแปลงตำแหน่งเมาส์ในมุมมอง Isometric  ให้เป็นตำแหน่งในโลก 3 มิติ</vt:lpstr>
      <vt:lpstr>เมื่ออยู่ในมุมมอง Isometric ซึ่งเป็นมุมมอง 3 มิติที่แสดงวัตถุในมุมที่เท่ากันทั้งสามแกน  การคลิกเมาส์ที่หน้าจอจะได้ค่าพิกัด (x, y) บนหน้าจอ แต่ ค่านี้ยังไม่ใช่ตำแหน่งที่แท้จริงในโลก 3 มิติของเกม เราจึงต้องมีกระบวนการแปลงค่าพิกัดนี้ให้เป็นตำแหน่ง 3 มิติที่ถูกต้อง</vt:lpstr>
      <vt:lpstr>วิธีการแก้ไขโดยใช้ Raycasting</vt:lpstr>
      <vt:lpstr>PowerPoint Presentation</vt:lpstr>
      <vt:lpstr>วิธีการแก้ไขโดยใช้ Unproject</vt:lpstr>
      <vt:lpstr>เคลื่อนที่ไปยัง Target ที่คลิก</vt:lpstr>
      <vt:lpstr>NavMeshAgent คือ Component ใน Unity ที่ใช้สำหรับสร้างการเคลื่อนที่ของวัตถุ (โดยเฉพาะตัวละคร) ให้ดูเป็นธรรมชาติมากขึ้น โดยอาศัยการคำนวณเส้นทางที่ซับซ้อนให้เอง </vt:lpstr>
      <vt:lpstr>ทำให้ไม่ต้องเขียนโค้ดเพื่อจัดการการเคลื่อนที่ที่ซับซ้อน  เช่น การหลีกเลี่ยงสิ่งกีดขวาง การหาเส้นทางที่สั้นที่สุด หรือการเคลื่อนที่ตามพื้นผิวที่ไม่เรียบ</vt:lpstr>
      <vt:lpstr>หลักการทำงานของ NavMeshAgent</vt:lpstr>
      <vt:lpstr>การใช้งาน NavMeshAgent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ผู้ช่วยศาสตราจารย์จารุต  บุศราทิจ</dc:creator>
  <cp:lastModifiedBy>ผู้ช่วยศาสตราจารย์จารุต  บุศราทิจ</cp:lastModifiedBy>
  <cp:revision>105</cp:revision>
  <dcterms:created xsi:type="dcterms:W3CDTF">2024-12-16T03:05:28Z</dcterms:created>
  <dcterms:modified xsi:type="dcterms:W3CDTF">2024-12-16T07:16:15Z</dcterms:modified>
</cp:coreProperties>
</file>

<file path=docProps/thumbnail.jpeg>
</file>